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8" r:id="rId3"/>
    <p:sldId id="259" r:id="rId4"/>
    <p:sldId id="260" r:id="rId5"/>
    <p:sldId id="264" r:id="rId6"/>
    <p:sldId id="262" r:id="rId7"/>
    <p:sldId id="267" r:id="rId8"/>
    <p:sldId id="268" r:id="rId9"/>
    <p:sldId id="265" r:id="rId10"/>
    <p:sldId id="266" r:id="rId11"/>
    <p:sldId id="270" r:id="rId12"/>
    <p:sldId id="269" r:id="rId13"/>
    <p:sldId id="271" r:id="rId14"/>
    <p:sldId id="273" r:id="rId15"/>
    <p:sldId id="272" r:id="rId16"/>
    <p:sldId id="274" r:id="rId17"/>
    <p:sldId id="279" r:id="rId18"/>
    <p:sldId id="275" r:id="rId19"/>
    <p:sldId id="276" r:id="rId20"/>
    <p:sldId id="277" r:id="rId21"/>
    <p:sldId id="27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B17A"/>
    <a:srgbClr val="2D32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78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159FE6-5BB8-4EF7-A414-E0026D56D470}" type="datetimeFigureOut">
              <a:rPr lang="en-IN" smtClean="0"/>
              <a:t>07-06-2024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B39653-0587-4E57-BD4D-4DE7BF421F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9827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39653-0587-4E57-BD4D-4DE7BF421FBC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5459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114E4-3ECF-6645-DBBB-A21465EAFA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EC2C97-1CFD-8CE2-F8F0-CC098CCA22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40EC02-6F73-B45F-39F8-B032824DD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5910A-DF88-4611-A0E6-8DA05089B5B1}" type="datetimeFigureOut">
              <a:rPr lang="en-IN" smtClean="0"/>
              <a:t>07-06-2024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8E267-D12C-66AF-F234-A0256EC21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4D3EA-4BC4-C7C1-79BB-8FBAABC5F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563B4-37DA-4A09-A876-65B6B2FEF2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6140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AC9AC-517B-F7BD-5531-1EB9D1891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E6C0D9-603F-CA0E-DAE9-D2AD90C81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E5169-472C-B249-5092-F43B57F0F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5910A-DF88-4611-A0E6-8DA05089B5B1}" type="datetimeFigureOut">
              <a:rPr lang="en-IN" smtClean="0"/>
              <a:t>07-06-2024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449B90-ECA2-E2AA-04C4-C9F6842BA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0C0F1-E713-51AA-44EF-DB021AE64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563B4-37DA-4A09-A876-65B6B2FEF2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9696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64F0AB-6966-A854-260A-A1BEA0AC5C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3D58C8-4AD3-DF62-6221-D738B1E482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E4067-6A03-2A0D-034D-A1859CD0F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5910A-DF88-4611-A0E6-8DA05089B5B1}" type="datetimeFigureOut">
              <a:rPr lang="en-IN" smtClean="0"/>
              <a:t>07-06-2024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7A175-F47E-62C6-AD5E-BC71B05C6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6C2A1-24C4-96F6-9DBE-9A9AF2930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563B4-37DA-4A09-A876-65B6B2FEF2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9920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72870-6C33-AFF1-F5BA-5EEDB6067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E10CC-DD37-2A75-654D-509A1FD66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11102-E125-DDD8-D957-A4244D48A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5910A-DF88-4611-A0E6-8DA05089B5B1}" type="datetimeFigureOut">
              <a:rPr lang="en-IN" smtClean="0"/>
              <a:t>07-06-2024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739D71-D65D-F6AA-21CC-D16E359A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6E013-0BCD-05E5-13A1-6A47D1EEC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563B4-37DA-4A09-A876-65B6B2FEF2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3332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58CDA-66A0-592B-61FF-E7C92428C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A1117E-FAC0-B558-E73D-D7704EC345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260E7A-E521-8C5F-7229-C9B62F5AE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5910A-DF88-4611-A0E6-8DA05089B5B1}" type="datetimeFigureOut">
              <a:rPr lang="en-IN" smtClean="0"/>
              <a:t>07-06-2024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76A3F-6BF5-3131-6D5E-C672774D6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14A11-4BE0-BBD4-102E-F77435285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563B4-37DA-4A09-A876-65B6B2FEF2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3116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73E5D-1FDE-E50F-259D-3E7C0E14D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C0DF8-0045-59AF-05C7-7C18C1B513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08314C-6CC1-5D10-75CA-C2457244EE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44D118-54EA-187E-017A-1FADF9ECE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5910A-DF88-4611-A0E6-8DA05089B5B1}" type="datetimeFigureOut">
              <a:rPr lang="en-IN" smtClean="0"/>
              <a:t>07-06-2024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5EAEAE-09D8-821E-AAC1-649A874DC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A4F60-6B27-0A76-787F-2AC16DE0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563B4-37DA-4A09-A876-65B6B2FEF2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770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B3533-3F83-D287-AD03-D7FE66157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CF149-D427-0E13-9C3D-E4BCC4A83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59A0F8-CBF8-16FD-4F4C-77951C5A31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96D694-3020-C008-F7BD-014730FA71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6789A7-FF5B-4E82-C2EE-E078F7B0F2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EEC5EC-32D1-3379-818C-F9E95BF9E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5910A-DF88-4611-A0E6-8DA05089B5B1}" type="datetimeFigureOut">
              <a:rPr lang="en-IN" smtClean="0"/>
              <a:t>07-06-2024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B1B559-4CB6-E4A9-3ACE-DDC6B39CC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DE5B23-856C-AD93-DC28-DE37A43A7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563B4-37DA-4A09-A876-65B6B2FEF2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748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EE78D-F223-63CE-8D65-464D4084B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9B9E8E-F260-86D4-E68B-B6506A25A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5910A-DF88-4611-A0E6-8DA05089B5B1}" type="datetimeFigureOut">
              <a:rPr lang="en-IN" smtClean="0"/>
              <a:t>07-06-2024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BF2432-038E-FB6C-90F5-AC82ADBB3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CC7189-3668-FCF1-5ABA-76CC24374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563B4-37DA-4A09-A876-65B6B2FEF2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258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1D1BAF-2A4B-8887-B607-BE44B5A2B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5910A-DF88-4611-A0E6-8DA05089B5B1}" type="datetimeFigureOut">
              <a:rPr lang="en-IN" smtClean="0"/>
              <a:t>07-06-2024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E1B7A2-4352-3E9D-83B6-0FF7F6A10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D1FD10-88CB-3829-8E54-D832D4BDF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563B4-37DA-4A09-A876-65B6B2FEF2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833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3616-CB4D-5480-6654-BC1E40A06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C551A-0A2C-5C8D-E949-F56DB49FE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4718DD-869E-B404-3306-4259E7DA62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04D63B-8872-E40F-4FEB-8C61F27E1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5910A-DF88-4611-A0E6-8DA05089B5B1}" type="datetimeFigureOut">
              <a:rPr lang="en-IN" smtClean="0"/>
              <a:t>07-06-2024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B7B35D-28F9-3B01-CF87-687E9CF96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AB37B-D4CF-07EF-9D6E-128441BC3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563B4-37DA-4A09-A876-65B6B2FEF2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201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314CF-79FA-8EE9-9A11-6AD2CD23F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348ACB-88CD-924A-F9E1-B23CF6A591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8BCD93-584F-B93E-9B82-7D7AE9B63D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38F045-7590-9E5F-C932-79FCD1612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5910A-DF88-4611-A0E6-8DA05089B5B1}" type="datetimeFigureOut">
              <a:rPr lang="en-IN" smtClean="0"/>
              <a:t>07-06-2024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687A0A-4633-5091-87FE-EFB60DD00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3CC69-9818-DCE2-E1A0-39320602B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563B4-37DA-4A09-A876-65B6B2FEF2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0574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2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AE181E-62E0-55E9-2D3B-04AAE4047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D4D26-5B55-A6D5-E34F-6CB750F526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2FEBD-D498-64D6-A851-F62F87B38E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5910A-DF88-4611-A0E6-8DA05089B5B1}" type="datetimeFigureOut">
              <a:rPr lang="en-IN" smtClean="0"/>
              <a:t>07-06-2024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9DEF1B-FE69-7CB9-361A-9ED1098BF2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55220B-3EFC-F8F1-4A8D-20956A0587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5563B4-37DA-4A09-A876-65B6B2FEF2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7984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cutout-mixup-and-cutmix-implementing-modern-image-augmentations-in-pytorch-a9d7db3074ad#8a53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a-visual-guide-to-learning-rate-schedulers-in-pytorch-24bbb262c863#fad1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roduction-media.paperswithcode.com/methods/Screen_Shot_2020-06-06_at_1.39.41_PM.png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cutout-mixup-and-cutmix-implementing-modern-image-augmentations-in-pytorch-a9d7db3074ad#8a53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CB478-A496-31DA-EE94-84D33AD679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lnSpc>
                <a:spcPct val="72000"/>
              </a:lnSpc>
            </a:pPr>
            <a:r>
              <a:rPr lang="en-IN" sz="8000" dirty="0">
                <a:solidFill>
                  <a:schemeClr val="bg1"/>
                </a:solidFill>
                <a:latin typeface="Haettenschweiler" panose="020B070604090206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Spend less time </a:t>
            </a:r>
            <a:r>
              <a:rPr lang="en-IN" sz="8000" dirty="0">
                <a:solidFill>
                  <a:srgbClr val="F6B17A"/>
                </a:solidFill>
                <a:latin typeface="Haettenschweiler" panose="020B070604090206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TUNING</a:t>
            </a:r>
            <a:br>
              <a:rPr lang="en-IN" sz="8000" dirty="0">
                <a:solidFill>
                  <a:srgbClr val="F6B17A"/>
                </a:solidFill>
                <a:latin typeface="Haettenschweiler" panose="020B070604090206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</a:br>
            <a:r>
              <a:rPr lang="en-IN" sz="8000" dirty="0">
                <a:solidFill>
                  <a:schemeClr val="bg1"/>
                </a:solidFill>
                <a:latin typeface="Haettenschweiler" panose="020B070604090206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and more time </a:t>
            </a:r>
            <a:r>
              <a:rPr lang="en-IN" sz="8000" dirty="0">
                <a:solidFill>
                  <a:srgbClr val="F6B17A"/>
                </a:solidFill>
                <a:latin typeface="Haettenschweiler" panose="020B070604090206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CHILLING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819F19-896C-A535-F967-C57047B75F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19691"/>
            <a:ext cx="9144000" cy="1655762"/>
          </a:xfrm>
        </p:spPr>
        <p:txBody>
          <a:bodyPr>
            <a:normAutofit/>
          </a:bodyPr>
          <a:lstStyle/>
          <a:p>
            <a:r>
              <a:rPr lang="en-US" sz="2000" b="0" i="0" dirty="0">
                <a:solidFill>
                  <a:schemeClr val="bg2"/>
                </a:solidFill>
                <a:effectLst/>
                <a:latin typeface="helvetica" panose="020B0604020202020204" pitchFamily="34" charset="0"/>
              </a:rPr>
              <a:t>Some tips and tricks for achieving good performance on any</a:t>
            </a:r>
          </a:p>
          <a:p>
            <a:r>
              <a:rPr lang="en-US" sz="2000" i="0" dirty="0">
                <a:solidFill>
                  <a:schemeClr val="bg2"/>
                </a:solidFill>
                <a:effectLst/>
                <a:latin typeface="helvetica" panose="020B0604020202020204" pitchFamily="34" charset="0"/>
              </a:rPr>
              <a:t>Deep Learning Task</a:t>
            </a:r>
            <a:endParaRPr lang="en-IN" sz="2000" dirty="0">
              <a:solidFill>
                <a:schemeClr val="bg2"/>
              </a:solidFill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7997BB93-296D-14F3-7D6F-A5078C946E1D}"/>
              </a:ext>
            </a:extLst>
          </p:cNvPr>
          <p:cNvSpPr txBox="1">
            <a:spLocks/>
          </p:cNvSpPr>
          <p:nvPr/>
        </p:nvSpPr>
        <p:spPr>
          <a:xfrm>
            <a:off x="1524000" y="6211888"/>
            <a:ext cx="9144000" cy="6461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F6B17A"/>
                </a:solidFill>
                <a:latin typeface="helvetica" panose="020B0604020202020204" pitchFamily="34" charset="0"/>
              </a:rPr>
              <a:t>Atif Hassan</a:t>
            </a:r>
            <a:endParaRPr lang="en-IN" b="1" dirty="0">
              <a:solidFill>
                <a:srgbClr val="F6B17A"/>
              </a:solidFill>
            </a:endParaRPr>
          </a:p>
        </p:txBody>
      </p:sp>
      <p:pic>
        <p:nvPicPr>
          <p:cNvPr id="8" name="Picture 7" hidden="1">
            <a:extLst>
              <a:ext uri="{FF2B5EF4-FFF2-40B4-BE49-F238E27FC236}">
                <a16:creationId xmlns:a16="http://schemas.microsoft.com/office/drawing/2014/main" id="{F56DA05C-37AA-7ABB-FE7B-99E8C1CCDF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93360">
            <a:off x="633968" y="1192454"/>
            <a:ext cx="1158272" cy="1158272"/>
          </a:xfrm>
          <a:prstGeom prst="rect">
            <a:avLst/>
          </a:prstGeom>
        </p:spPr>
      </p:pic>
      <p:pic>
        <p:nvPicPr>
          <p:cNvPr id="10" name="Picture 9" hidden="1">
            <a:extLst>
              <a:ext uri="{FF2B5EF4-FFF2-40B4-BE49-F238E27FC236}">
                <a16:creationId xmlns:a16="http://schemas.microsoft.com/office/drawing/2014/main" id="{E5C76378-6D58-8A07-2155-B37581AB30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948"/>
          <a:stretch/>
        </p:blipFill>
        <p:spPr>
          <a:xfrm>
            <a:off x="8833104" y="4511851"/>
            <a:ext cx="1131676" cy="1614300"/>
          </a:xfrm>
          <a:prstGeom prst="rect">
            <a:avLst/>
          </a:prstGeom>
        </p:spPr>
      </p:pic>
      <p:pic>
        <p:nvPicPr>
          <p:cNvPr id="12" name="Picture 11" hidden="1">
            <a:extLst>
              <a:ext uri="{FF2B5EF4-FFF2-40B4-BE49-F238E27FC236}">
                <a16:creationId xmlns:a16="http://schemas.microsoft.com/office/drawing/2014/main" id="{665E19C1-902B-52F1-56D0-BE2F246376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35622">
            <a:off x="10249232" y="422137"/>
            <a:ext cx="1061466" cy="106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587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706FF5-341F-3DBB-3A1C-223D7A9213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01495E-A61F-BE36-B584-3046BBB59B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06734" y="972994"/>
            <a:ext cx="7578532" cy="49120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041A3E-9295-D640-03AB-5782349B0A41}"/>
              </a:ext>
            </a:extLst>
          </p:cNvPr>
          <p:cNvSpPr txBox="1"/>
          <p:nvPr/>
        </p:nvSpPr>
        <p:spPr>
          <a:xfrm>
            <a:off x="838200" y="5886531"/>
            <a:ext cx="10515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Source: </a:t>
            </a:r>
            <a:r>
              <a: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Cutout, </a:t>
            </a:r>
            <a:r>
              <a:rPr lang="en-IN" sz="1400" dirty="0" err="1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Mixup</a:t>
            </a:r>
            <a:r>
              <a: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and </a:t>
            </a:r>
            <a:r>
              <a:rPr lang="en-IN" sz="1400" dirty="0" err="1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Cutmix</a:t>
            </a:r>
            <a:r>
              <a: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 Implementing Modern Image Augmentations in </a:t>
            </a:r>
            <a:r>
              <a:rPr lang="en-IN" sz="1400" dirty="0" err="1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PyTorch</a:t>
            </a:r>
            <a:r>
              <a: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| by Leonie </a:t>
            </a:r>
            <a:r>
              <a:rPr lang="en-IN" sz="1400" dirty="0" err="1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Monigatti</a:t>
            </a:r>
            <a:r>
              <a: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| Towards Data Science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295C66-A9CF-F1B6-D66C-6D0DFAFA7C2E}"/>
              </a:ext>
            </a:extLst>
          </p:cNvPr>
          <p:cNvGrpSpPr/>
          <p:nvPr/>
        </p:nvGrpSpPr>
        <p:grpSpPr>
          <a:xfrm>
            <a:off x="3613404" y="1467610"/>
            <a:ext cx="4965192" cy="3922777"/>
            <a:chOff x="5550408" y="2029968"/>
            <a:chExt cx="4965192" cy="392277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A39AEA7-DF8C-EEBA-F6FE-B55797BAE0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975" t="29600" r="76000" b="13200"/>
            <a:stretch/>
          </p:blipFill>
          <p:spPr>
            <a:xfrm>
              <a:off x="5550408" y="2029969"/>
              <a:ext cx="2441448" cy="3922776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BC7630D-81DE-3276-D0D8-693A212FFC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5025" t="29600" r="13750" b="13200"/>
            <a:stretch/>
          </p:blipFill>
          <p:spPr>
            <a:xfrm>
              <a:off x="7927848" y="2029968"/>
              <a:ext cx="2587752" cy="3922777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56ED186-006C-8D82-3E83-051B37E16ABF}"/>
              </a:ext>
            </a:extLst>
          </p:cNvPr>
          <p:cNvSpPr txBox="1"/>
          <p:nvPr/>
        </p:nvSpPr>
        <p:spPr>
          <a:xfrm>
            <a:off x="2423160" y="5423340"/>
            <a:ext cx="7345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Source: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Cutmix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: Regularization strategy to train strong classifiers with localizable features.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051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C786E9-1E6C-D634-2BDB-196EC11FAB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35029EB-3CE0-9B38-AD1D-0C323321DAF7}"/>
              </a:ext>
            </a:extLst>
          </p:cNvPr>
          <p:cNvSpPr txBox="1">
            <a:spLocks/>
          </p:cNvSpPr>
          <p:nvPr/>
        </p:nvSpPr>
        <p:spPr>
          <a:xfrm>
            <a:off x="1524000" y="2235200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75000"/>
              </a:lnSpc>
            </a:pPr>
            <a:r>
              <a:rPr lang="en-IN" sz="8000" dirty="0">
                <a:solidFill>
                  <a:schemeClr val="bg1"/>
                </a:solidFill>
                <a:latin typeface="Haettenschweiler" panose="020B070604090206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Model</a:t>
            </a:r>
            <a:r>
              <a:rPr lang="en-IN" sz="8000" dirty="0">
                <a:solidFill>
                  <a:srgbClr val="F6B17A"/>
                </a:solidFill>
                <a:latin typeface="Haettenschweiler" panose="020B070604090206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 Optimization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00FFE9F5-D29C-F955-C45A-5D8F1FCEA26A}"/>
              </a:ext>
            </a:extLst>
          </p:cNvPr>
          <p:cNvSpPr txBox="1">
            <a:spLocks/>
          </p:cNvSpPr>
          <p:nvPr/>
        </p:nvSpPr>
        <p:spPr>
          <a:xfrm>
            <a:off x="1524000" y="4005231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>
                <a:solidFill>
                  <a:schemeClr val="bg2"/>
                </a:solidFill>
                <a:latin typeface="helvetica" panose="020B0604020202020204" pitchFamily="34" charset="0"/>
              </a:rPr>
              <a:t>Hyper-parameter tuning along with the right tools for optimization is the core for achieving the bulk of the performance in Deep Learning</a:t>
            </a:r>
            <a:endParaRPr lang="en-IN" sz="2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1972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CAC40-E451-2055-C6C6-6C9728E3C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6000" dirty="0">
                <a:solidFill>
                  <a:srgbClr val="F6B17A"/>
                </a:solidFill>
                <a:latin typeface="Haettenschweiler" panose="020B0706040902060204" pitchFamily="34" charset="0"/>
              </a:rPr>
              <a:t>Learning</a:t>
            </a:r>
            <a:r>
              <a:rPr lang="en-IN" dirty="0"/>
              <a:t> </a:t>
            </a:r>
            <a:r>
              <a:rPr lang="en-IN" sz="6000" dirty="0">
                <a:solidFill>
                  <a:srgbClr val="F6B17A"/>
                </a:solidFill>
                <a:latin typeface="Haettenschweiler" panose="020B0706040902060204" pitchFamily="34" charset="0"/>
              </a:rPr>
              <a:t>Rate </a:t>
            </a:r>
            <a:r>
              <a:rPr lang="en-IN" sz="6000" dirty="0">
                <a:solidFill>
                  <a:schemeClr val="bg1"/>
                </a:solidFill>
                <a:latin typeface="Haettenschweiler" panose="020B0706040902060204" pitchFamily="34" charset="0"/>
              </a:rPr>
              <a:t>and</a:t>
            </a:r>
            <a:r>
              <a:rPr lang="en-IN" sz="6000" dirty="0">
                <a:solidFill>
                  <a:srgbClr val="F6B17A"/>
                </a:solidFill>
                <a:latin typeface="Haettenschweiler" panose="020B0706040902060204" pitchFamily="34" charset="0"/>
              </a:rPr>
              <a:t> Batch Size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213FEF-45AE-8E09-4402-4800A15A488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IN" sz="1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IN" sz="1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IN" sz="1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𝜂</m:t>
                      </m:r>
                      <m:f>
                        <m:fPr>
                          <m:ctrlP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&lt;</m:t>
                          </m:r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ctrlP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IN" sz="18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8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en-IN" sz="18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b>
                            <m:sup/>
                            <m:e>
                              <m:r>
                                <m:rPr>
                                  <m:sty m:val="p"/>
                                </m:rPr>
                                <a:rPr lang="en-IN" sz="1800" b="0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∇</m:t>
                              </m:r>
                              <m: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IN" sz="18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8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IN" sz="18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IN" sz="18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IN" sz="18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IN" sz="1800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</m:acc>
                        </m:e>
                        <m:sub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IN" sz="1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IN" sz="1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̂"/>
                          <m:ctrlPr>
                            <a:rPr lang="en-IN" sz="1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𝜂</m:t>
                          </m:r>
                        </m:e>
                      </m:acc>
                      <m:f>
                        <m:fPr>
                          <m:ctrlP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𝑘𝑛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&lt;</m:t>
                          </m:r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ctrlP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IN" sz="18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8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en-IN" sz="18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b>
                            <m:sup/>
                            <m:e>
                              <m:r>
                                <m:rPr>
                                  <m:sty m:val="p"/>
                                </m:rPr>
                                <a:rPr lang="en-IN" sz="1800" b="0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∇</m:t>
                              </m:r>
                              <m: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IN" sz="18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18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IN" sz="18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IN" sz="1800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 marL="0" indent="0">
                  <a:buNone/>
                </a:pPr>
                <a:endParaRPr lang="en-IN" sz="1800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If we assume that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IN" sz="18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∇</m:t>
                    </m:r>
                    <m:r>
                      <a:rPr lang="en-IN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𝑙</m:t>
                    </m:r>
                    <m:d>
                      <m:dPr>
                        <m:ctrlPr>
                          <a:rPr lang="en-IN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IN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IN" sz="1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1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IN" sz="1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IN" sz="1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IN" sz="1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IN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m:rPr>
                        <m:sty m:val="p"/>
                      </m:rPr>
                      <a:rPr lang="en-IN" sz="180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∇</m:t>
                    </m:r>
                    <m:r>
                      <a:rPr lang="en-IN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IN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IN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IN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IN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IN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IN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, for </a:t>
                </a:r>
                <a14:m>
                  <m:oMath xmlns:m="http://schemas.openxmlformats.org/officeDocument/2006/math">
                    <m:r>
                      <a:rPr lang="en-IN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𝑗</m:t>
                    </m:r>
                    <m:r>
                      <a:rPr lang="en-IN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&lt;</m:t>
                    </m:r>
                    <m:r>
                      <a:rPr lang="en-IN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𝑘</m:t>
                    </m:r>
                  </m:oMath>
                </a14:m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then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18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IN" sz="1800" i="1" dirty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helvetica" panose="020B0604020202020204" pitchFamily="34" charset="0"/>
                              </a:rPr>
                            </m:ctrlPr>
                          </m:accPr>
                          <m:e>
                            <m:r>
                              <a:rPr lang="en-IN" sz="1800" b="0" i="1" dirty="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helvetica" panose="020B0604020202020204" pitchFamily="34" charset="0"/>
                              </a:rPr>
                              <m:t>𝑤</m:t>
                            </m:r>
                          </m:e>
                        </m:acc>
                      </m:e>
                      <m:sub>
                        <m:r>
                          <a:rPr lang="en-IN" sz="18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𝑡</m:t>
                        </m:r>
                        <m:r>
                          <a:rPr lang="en-IN" sz="1800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+1</m:t>
                        </m:r>
                      </m:sub>
                    </m:sSub>
                    <m:r>
                      <a:rPr lang="en-IN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sSub>
                      <m:sSubPr>
                        <m:ctrlPr>
                          <a:rPr lang="en-IN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IN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IN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IN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if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IN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</m:acc>
                    <m:r>
                      <a:rPr lang="en-IN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IN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IN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.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IN" sz="18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∇</m:t>
                    </m:r>
                    <m:r>
                      <a:rPr lang="en-IN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𝑙</m:t>
                    </m:r>
                    <m:d>
                      <m:dPr>
                        <m:ctrlPr>
                          <a:rPr lang="en-IN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IN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IN" sz="1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1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IN" sz="1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IN" sz="1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IN" sz="1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IN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m:rPr>
                        <m:sty m:val="p"/>
                      </m:rPr>
                      <a:rPr lang="en-IN" sz="180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∇</m:t>
                    </m:r>
                    <m:r>
                      <a:rPr lang="en-IN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IN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IN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IN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IN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IN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IN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is a very strong assumption.</a:t>
                </a:r>
              </a:p>
              <a:p>
                <a:pPr marL="0" indent="0">
                  <a:buNone/>
                </a:pPr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But, it works in practice.</a:t>
                </a:r>
              </a:p>
              <a:p>
                <a:pPr marL="0" indent="0">
                  <a:buNone/>
                </a:pPr>
                <a:endParaRPr lang="en-IN" sz="1800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 marL="0" indent="0" algn="ctr">
                  <a:buNone/>
                </a:pPr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Take Home Message: Apply linear scaling rule for learning rate and batch size.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9213FEF-45AE-8E09-4402-4800A15A488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2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CA52DB28-0F32-72D8-4DA2-91B138297763}"/>
              </a:ext>
            </a:extLst>
          </p:cNvPr>
          <p:cNvSpPr txBox="1"/>
          <p:nvPr/>
        </p:nvSpPr>
        <p:spPr>
          <a:xfrm>
            <a:off x="838201" y="6262042"/>
            <a:ext cx="10515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Goyal, Priya, Piotr 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Dollár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, Ross 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Girshick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, Pieter 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Noordhuis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, Lukasz 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Wesolowski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Aapo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Kyrola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, Andrew Tulloch, 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Yangqing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Jia, and 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Kaiming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He. "Accurate, large minibatch 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sgd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: Training 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imagenet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in 1 hour." 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arXiv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preprint arXiv:1706.02677 (2017).</a:t>
            </a:r>
            <a:endParaRPr lang="en-IN" sz="12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155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C8B03-CDE0-11FC-9C3D-11DC3526C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6000" dirty="0">
                <a:solidFill>
                  <a:srgbClr val="F6B17A"/>
                </a:solidFill>
                <a:latin typeface="Haettenschweiler" panose="020B0706040902060204" pitchFamily="34" charset="0"/>
              </a:rPr>
              <a:t>Weight Decay: </a:t>
            </a:r>
            <a:r>
              <a:rPr lang="en-IN" sz="6000" dirty="0">
                <a:solidFill>
                  <a:schemeClr val="bg1"/>
                </a:solidFill>
                <a:latin typeface="Haettenschweiler" panose="020B0706040902060204" pitchFamily="34" charset="0"/>
              </a:rPr>
              <a:t>The Correct Way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EC74A5B-A763-FD0D-F912-D2FFBC7968E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687050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Q. What is weight decay?</a:t>
                </a:r>
              </a:p>
              <a:p>
                <a:pPr marL="0" indent="0">
                  <a:buNone/>
                </a:pPr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A.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</m:ctrlPr>
                      </m:sSubPr>
                      <m:e>
                        <m:r>
                          <a:rPr lang="en-IN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𝑔</m:t>
                        </m:r>
                      </m:e>
                      <m:sub>
                        <m:r>
                          <a:rPr lang="en-IN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𝑡</m:t>
                        </m:r>
                      </m:sub>
                    </m:sSub>
                    <m:r>
                      <a:rPr lang="en-IN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=</m:t>
                    </m:r>
                    <m:sSub>
                      <m:sSubPr>
                        <m:ctrlPr>
                          <a:rPr lang="en-IN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</m:ctrlPr>
                      </m:sSubPr>
                      <m:e>
                        <m:r>
                          <a:rPr lang="en-IN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𝑔</m:t>
                        </m:r>
                      </m:e>
                      <m:sub>
                        <m:r>
                          <a:rPr lang="en-IN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𝑡</m:t>
                        </m:r>
                      </m:sub>
                    </m:sSub>
                    <m:r>
                      <a:rPr lang="en-IN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+</m:t>
                    </m:r>
                    <m:r>
                      <a:rPr lang="en-IN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helvetica" panose="020B0604020202020204" pitchFamily="34" charset="0"/>
                      </a:rPr>
                      <m:t>𝜆</m:t>
                    </m:r>
                    <m:sSub>
                      <m:sSubPr>
                        <m:ctrlPr>
                          <a:rPr lang="en-IN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</m:ctrlPr>
                      </m:sSubPr>
                      <m:e>
                        <m:r>
                          <a:rPr lang="en-IN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𝜃</m:t>
                        </m:r>
                      </m:e>
                      <m:sub>
                        <m:r>
                          <a:rPr lang="en-IN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𝑡</m:t>
                        </m:r>
                        <m:r>
                          <a:rPr lang="en-IN" sz="1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helvetica" panose="020B0604020202020204" pitchFamily="34" charset="0"/>
                          </a:rPr>
                          <m:t>−1</m:t>
                        </m:r>
                      </m:sub>
                    </m:sSub>
                  </m:oMath>
                </a14:m>
                <a:endParaRPr lang="en-IN" sz="1800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 marL="0" indent="0">
                  <a:buNone/>
                </a:pPr>
                <a:endParaRPr lang="en-IN" dirty="0"/>
              </a:p>
              <a:p>
                <a:pPr marL="0" indent="0">
                  <a:buNone/>
                </a:pPr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Q. How is it different from L2 regularization?</a:t>
                </a:r>
              </a:p>
              <a:p>
                <a:pPr marL="0" indent="0">
                  <a:buNone/>
                </a:pPr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A. For Plain SGD, L2 reg and weight decay are equivalent. This is not the case for the Adam optimizer.</a:t>
                </a:r>
              </a:p>
              <a:p>
                <a:pPr marL="0" indent="0">
                  <a:buNone/>
                </a:pPr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   Hence, </a:t>
                </a:r>
                <a:r>
                  <a:rPr lang="en-IN" sz="1800" dirty="0" err="1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AdamW</a:t>
                </a:r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was born.</a:t>
                </a:r>
              </a:p>
              <a:p>
                <a:pPr marL="0" indent="0">
                  <a:buNone/>
                </a:pPr>
                <a:endParaRPr lang="en-IN" dirty="0"/>
              </a:p>
              <a:p>
                <a:pPr marL="0" indent="0">
                  <a:buNone/>
                </a:pPr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Q. What is the issue with applying weight decay to bias parameters?</a:t>
                </a:r>
              </a:p>
              <a:p>
                <a:pPr marL="0" indent="0">
                  <a:buNone/>
                </a:pPr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A. Check out the graph on the next page.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EC74A5B-A763-FD0D-F912-D2FFBC7968E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687050" cy="4351338"/>
              </a:xfrm>
              <a:blipFill>
                <a:blip r:embed="rId2"/>
                <a:stretch>
                  <a:fillRect l="-513" t="-1261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30371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23FFE8-D04F-1024-79C8-3A8EAA8CAC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500" y="872263"/>
            <a:ext cx="8375000" cy="5113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8276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B0EA2C-FDBB-25A4-9DF6-F696A54556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586" y="728667"/>
            <a:ext cx="9208828" cy="5400666"/>
          </a:xfrm>
          <a:prstGeom prst="rect">
            <a:avLst/>
          </a:prstGeom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71861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C9B4-7286-FF20-7385-FB6CFD0FE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6000" dirty="0" err="1">
                <a:solidFill>
                  <a:srgbClr val="F6B17A"/>
                </a:solidFill>
                <a:latin typeface="Haettenschweiler" panose="020B0706040902060204" pitchFamily="34" charset="0"/>
              </a:rPr>
              <a:t>BatchNorm</a:t>
            </a:r>
            <a:r>
              <a:rPr lang="en-IN" dirty="0"/>
              <a:t> </a:t>
            </a:r>
            <a:r>
              <a:rPr lang="en-IN" sz="6000" dirty="0">
                <a:solidFill>
                  <a:schemeClr val="bg1"/>
                </a:solidFill>
                <a:latin typeface="Haettenschweiler" panose="020B0706040902060204" pitchFamily="34" charset="0"/>
              </a:rPr>
              <a:t>and</a:t>
            </a:r>
            <a:r>
              <a:rPr lang="en-IN" dirty="0"/>
              <a:t> </a:t>
            </a:r>
            <a:r>
              <a:rPr lang="en-IN" sz="6000" dirty="0">
                <a:solidFill>
                  <a:srgbClr val="F6B17A"/>
                </a:solidFill>
                <a:latin typeface="Haettenschweiler" panose="020B0706040902060204" pitchFamily="34" charset="0"/>
              </a:rPr>
              <a:t>Learning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707D990-EFD4-0997-31B4-8FE30121C1E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907921"/>
                <a:ext cx="105156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IN" sz="1800" b="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If </a:t>
                </a:r>
                <a14:m>
                  <m:oMath xmlns:m="http://schemas.openxmlformats.org/officeDocument/2006/math">
                    <m:r>
                      <a:rPr lang="en-IN" sz="1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IN" sz="1800" b="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is the learning rate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IN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IN" sz="1800" b="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is the maximum eigenvalue of the Hessian of the loss function with respect to the parameters of the model, then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𝜂</m:t>
                      </m:r>
                      <m:r>
                        <a:rPr lang="en-IN" sz="1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&lt;</m:t>
                      </m:r>
                      <m:f>
                        <m:fPr>
                          <m:ctrlP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sSub>
                            <m:sSubPr>
                              <m:ctrlP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b>
                              <m: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IN" sz="1800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 marL="0" indent="0">
                  <a:buNone/>
                </a:pPr>
                <a:endParaRPr lang="en-IN" sz="1800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As per </a:t>
                </a:r>
                <a:r>
                  <a:rPr lang="en-IN" sz="1800" dirty="0" err="1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Santurkar</a:t>
                </a:r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et al. [1], Batch Normalization (BN) reduces</a:t>
                </a:r>
                <a:r>
                  <a:rPr lang="en-IN" sz="1800" dirty="0">
                    <a:solidFill>
                      <a:schemeClr val="bg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IN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.</a:t>
                </a:r>
              </a:p>
              <a:p>
                <a:pPr marL="0" indent="0">
                  <a:buNone/>
                </a:pPr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Hence, BN enables large learning rates (which is the main advantage of BN as per </a:t>
                </a:r>
                <a:r>
                  <a:rPr lang="en-IN" sz="1800" dirty="0" err="1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Bjorck</a:t>
                </a:r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et. al.[2]).</a:t>
                </a:r>
              </a:p>
              <a:p>
                <a:pPr marL="0" indent="0">
                  <a:buNone/>
                </a:pPr>
                <a:endParaRPr lang="en-IN" sz="1800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 marL="0" indent="0" algn="ctr">
                  <a:buNone/>
                </a:pPr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Take Home Message: When applying BN, make sure to increase the learning rate</a:t>
                </a:r>
                <a:endParaRPr lang="en-IN" sz="1800" baseline="30000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707D990-EFD4-0997-31B4-8FE30121C1E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907921"/>
                <a:ext cx="10515600" cy="4351338"/>
              </a:xfrm>
              <a:blipFill>
                <a:blip r:embed="rId2"/>
                <a:stretch>
                  <a:fillRect l="-522" t="-1401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2A211004-8B13-5341-2A4E-6D8A0AF81C19}"/>
              </a:ext>
            </a:extLst>
          </p:cNvPr>
          <p:cNvSpPr txBox="1"/>
          <p:nvPr/>
        </p:nvSpPr>
        <p:spPr>
          <a:xfrm>
            <a:off x="838200" y="5914570"/>
            <a:ext cx="105155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[1</a:t>
            </a:r>
            <a:r>
              <a:rPr lang="en-US" sz="1200" dirty="0">
                <a:solidFill>
                  <a:schemeClr val="bg2"/>
                </a:solidFill>
                <a:latin typeface="Arial" panose="020B0604020202020204" pitchFamily="34" charset="0"/>
              </a:rPr>
              <a:t>] </a:t>
            </a:r>
            <a:r>
              <a:rPr lang="en-US" sz="1200" dirty="0" err="1">
                <a:solidFill>
                  <a:schemeClr val="bg2"/>
                </a:solidFill>
                <a:latin typeface="Arial" panose="020B0604020202020204" pitchFamily="34" charset="0"/>
              </a:rPr>
              <a:t>Santurkar</a:t>
            </a:r>
            <a:r>
              <a:rPr lang="en-US" sz="1200" dirty="0">
                <a:solidFill>
                  <a:schemeClr val="bg2"/>
                </a:solidFill>
                <a:latin typeface="Arial" panose="020B0604020202020204" pitchFamily="34" charset="0"/>
              </a:rPr>
              <a:t>, Shibani, Dimitris Tsipras, Andrew Ilyas, and Aleksander </a:t>
            </a:r>
            <a:r>
              <a:rPr lang="en-US" sz="1200" dirty="0" err="1">
                <a:solidFill>
                  <a:schemeClr val="bg2"/>
                </a:solidFill>
                <a:latin typeface="Arial" panose="020B0604020202020204" pitchFamily="34" charset="0"/>
              </a:rPr>
              <a:t>Madry</a:t>
            </a:r>
            <a:r>
              <a:rPr lang="en-US" sz="1200" dirty="0">
                <a:solidFill>
                  <a:schemeClr val="bg2"/>
                </a:solidFill>
                <a:latin typeface="Arial" panose="020B0604020202020204" pitchFamily="34" charset="0"/>
              </a:rPr>
              <a:t>. "How does batch normalization help optimization?." Advances in neural information processing systems 31 (2018).</a:t>
            </a:r>
          </a:p>
          <a:p>
            <a:r>
              <a:rPr lang="en-US" sz="12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[2</a:t>
            </a:r>
            <a:r>
              <a:rPr lang="en-US" sz="1200" dirty="0">
                <a:solidFill>
                  <a:schemeClr val="bg2"/>
                </a:solidFill>
                <a:latin typeface="Arial" panose="020B0604020202020204" pitchFamily="34" charset="0"/>
              </a:rPr>
              <a:t>] </a:t>
            </a:r>
            <a:r>
              <a:rPr lang="en-US" sz="1200" dirty="0" err="1">
                <a:solidFill>
                  <a:schemeClr val="bg2"/>
                </a:solidFill>
                <a:latin typeface="Arial" panose="020B0604020202020204" pitchFamily="34" charset="0"/>
              </a:rPr>
              <a:t>Bjorck</a:t>
            </a:r>
            <a:r>
              <a:rPr lang="en-US" sz="1200" dirty="0">
                <a:solidFill>
                  <a:schemeClr val="bg2"/>
                </a:solidFill>
                <a:latin typeface="Arial" panose="020B0604020202020204" pitchFamily="34" charset="0"/>
              </a:rPr>
              <a:t>, Nils, Carla P. Gomes, Bart Selman, and Kilian Q. Weinberger. "Understanding batch normalization." Advances in neural information processing systems 31 (2018).</a:t>
            </a:r>
            <a:endParaRPr lang="en-IN" sz="12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9221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0BB80B-6188-3005-B429-A88A11EC3C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497" y="-1"/>
            <a:ext cx="6903006" cy="7358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5838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6768-B6CB-9C69-D577-229EC9236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6000" dirty="0">
                <a:solidFill>
                  <a:srgbClr val="F6B17A"/>
                </a:solidFill>
                <a:latin typeface="Haettenschweiler" panose="020B0706040902060204" pitchFamily="34" charset="0"/>
              </a:rPr>
              <a:t>Schedulers</a:t>
            </a:r>
            <a:r>
              <a:rPr lang="en-IN" dirty="0"/>
              <a:t> </a:t>
            </a:r>
            <a:r>
              <a:rPr lang="en-IN" sz="6000" dirty="0">
                <a:solidFill>
                  <a:schemeClr val="bg1"/>
                </a:solidFill>
                <a:latin typeface="Haettenschweiler" panose="020B0706040902060204" pitchFamily="34" charset="0"/>
              </a:rPr>
              <a:t>make your training go vroom!!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41A8AA7-880F-4755-8805-9013D4FC0AB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There are many schedulers for different parts of the model, </a:t>
                </a:r>
                <a:r>
                  <a:rPr lang="en-IN" sz="1800" dirty="0" err="1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eg.</a:t>
                </a:r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 – dropout schedulers, learning rate schedulers, weight decay schedulers, etc.</a:t>
                </a:r>
              </a:p>
              <a:p>
                <a:pPr marL="0" indent="0">
                  <a:buNone/>
                </a:pPr>
                <a:endParaRPr lang="en-IN" sz="1800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Q. How should the learning rate evolve over training?</a:t>
                </a:r>
              </a:p>
              <a:p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Initially, we want to take large steps towards the local minima during training.</a:t>
                </a:r>
              </a:p>
              <a:p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Towards the end of training, we want to take smaller steps and not overshoot.</a:t>
                </a:r>
              </a:p>
              <a:p>
                <a:pPr marL="0" indent="0">
                  <a:buNone/>
                </a:pPr>
                <a:endParaRPr lang="en-IN" sz="1800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Q. How to solve this?</a:t>
                </a:r>
              </a:p>
              <a:p>
                <a:pPr marL="342900" indent="-342900">
                  <a:buAutoNum type="alphaUcPeriod"/>
                </a:pPr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Use Learning rate schedulers, specifically, </a:t>
                </a:r>
                <a:r>
                  <a:rPr lang="en-IN" sz="1800" dirty="0" err="1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CosineAnnealingLR</a:t>
                </a:r>
                <a:r>
                  <a:rPr lang="en-IN" sz="1800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.</a:t>
                </a:r>
              </a:p>
              <a:p>
                <a:pPr marL="0" indent="0">
                  <a:buNone/>
                </a:pPr>
                <a:endParaRPr lang="en-IN" sz="1800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𝜂</m:t>
                          </m:r>
                        </m:e>
                        <m:sub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𝑡</m:t>
                          </m:r>
                        </m:sub>
                      </m:sSub>
                      <m:r>
                        <a:rPr lang="en-IN" sz="1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𝜂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min</m:t>
                          </m:r>
                        </m:sub>
                      </m:sSub>
                      <m:r>
                        <a:rPr lang="en-IN" sz="1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cs typeface="helvetica" panose="020B0604020202020204" pitchFamily="34" charset="0"/>
                        </a:rPr>
                        <m:t>+</m:t>
                      </m:r>
                      <m:f>
                        <m:fPr>
                          <m:ctrlP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</m:ctrlPr>
                        </m:fPr>
                        <m:num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1</m:t>
                          </m:r>
                        </m:num>
                        <m:den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2</m:t>
                          </m:r>
                        </m:den>
                      </m:f>
                      <m:d>
                        <m:dPr>
                          <m:ctrlP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cs typeface="helvetica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cs typeface="helvetica" panose="020B0604020202020204" pitchFamily="34" charset="0"/>
                                </a:rPr>
                                <m:t>𝜂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cs typeface="helvetica" panose="020B0604020202020204" pitchFamily="34" charset="0"/>
                                </a:rPr>
                                <m:t>max</m:t>
                              </m:r>
                            </m:sub>
                          </m:sSub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IN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cs typeface="helvetica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lang="en-IN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cs typeface="helvetica" panose="020B0604020202020204" pitchFamily="34" charset="0"/>
                                </a:rPr>
                                <m:t>𝜂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IN" sz="1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cs typeface="helvetica" panose="020B0604020202020204" pitchFamily="34" charset="0"/>
                                </a:rPr>
                                <m:t>min</m:t>
                              </m:r>
                            </m:sub>
                          </m:sSub>
                        </m:e>
                      </m:d>
                      <m:d>
                        <m:dPr>
                          <m:ctrlP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</m:ctrlPr>
                        </m:dPr>
                        <m:e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1+</m:t>
                          </m:r>
                          <m:r>
                            <a:rPr lang="en-IN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helvetica" panose="020B0604020202020204" pitchFamily="34" charset="0"/>
                            </a:rPr>
                            <m:t>𝑐𝑜𝑠</m:t>
                          </m:r>
                          <m:d>
                            <m:dPr>
                              <m:ctrlP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cs typeface="helvetica" panose="020B0604020202020204" pitchFamily="34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IN" sz="18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cs typeface="helvetica" panose="020B0604020202020204" pitchFamily="34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IN" sz="1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cs typeface="helvetica" panose="020B0604020202020204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IN" sz="18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cs typeface="helvetica" panose="020B0604020202020204" pitchFamily="34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IN" sz="1800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cs typeface="helvetica" panose="020B0604020202020204" pitchFamily="34" charset="0"/>
                                        </a:rPr>
                                        <m:t>curr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en-IN" sz="1800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cs typeface="helvetica" panose="020B0604020202020204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IN" sz="1800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cs typeface="helvetica" panose="020B0604020202020204" pitchFamily="34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IN" sz="1800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cs typeface="helvetica" panose="020B0604020202020204" pitchFamily="34" charset="0"/>
                                        </a:rPr>
                                        <m:t>max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IN" sz="1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cs typeface="helvetica" panose="020B0604020202020204" pitchFamily="34" charset="0"/>
                                </a:rPr>
                                <m:t>𝜋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IN" sz="1800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41A8AA7-880F-4755-8805-9013D4FC0AB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22" t="-1261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94603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D859229-610E-E458-4D83-0138B41B62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931" y="2579839"/>
            <a:ext cx="6088137" cy="1698322"/>
          </a:xfrm>
          <a:prstGeom prst="rect">
            <a:avLst/>
          </a:prstGeom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67438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5290816-B7B2-7E0A-7A38-5C94A2B67A4D}"/>
              </a:ext>
            </a:extLst>
          </p:cNvPr>
          <p:cNvSpPr txBox="1">
            <a:spLocks/>
          </p:cNvSpPr>
          <p:nvPr/>
        </p:nvSpPr>
        <p:spPr>
          <a:xfrm>
            <a:off x="1524000" y="2235200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75000"/>
              </a:lnSpc>
            </a:pPr>
            <a:r>
              <a:rPr lang="en-IN" sz="8000" dirty="0">
                <a:solidFill>
                  <a:srgbClr val="F6B17A"/>
                </a:solidFill>
                <a:latin typeface="Haettenschweiler" panose="020B070604090206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Good Coding</a:t>
            </a:r>
            <a:r>
              <a:rPr lang="en-IN" sz="8000" dirty="0">
                <a:solidFill>
                  <a:schemeClr val="bg1"/>
                </a:solidFill>
                <a:latin typeface="Haettenschweiler" panose="020B070604090206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 Practices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5C59122F-6BA5-50F4-2183-E0C0A6980826}"/>
              </a:ext>
            </a:extLst>
          </p:cNvPr>
          <p:cNvSpPr txBox="1">
            <a:spLocks/>
          </p:cNvSpPr>
          <p:nvPr/>
        </p:nvSpPr>
        <p:spPr>
          <a:xfrm>
            <a:off x="1524000" y="4005231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>
                <a:solidFill>
                  <a:schemeClr val="bg2"/>
                </a:solidFill>
                <a:latin typeface="helvetica" panose="020B0604020202020204" pitchFamily="34" charset="0"/>
              </a:rPr>
              <a:t>Writing code the correct way helps reduce experimentation time and allows you to directly convert your methodology into a library</a:t>
            </a:r>
            <a:endParaRPr lang="en-IN" sz="2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51069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05E2F95-C090-6FE5-8246-17B47BA8C6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750" t="36800" r="29875" b="25600"/>
          <a:stretch/>
        </p:blipFill>
        <p:spPr>
          <a:xfrm>
            <a:off x="2285351" y="1527048"/>
            <a:ext cx="7621297" cy="38039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452737-689A-782F-9983-C8BAF291508B}"/>
              </a:ext>
            </a:extLst>
          </p:cNvPr>
          <p:cNvSpPr txBox="1"/>
          <p:nvPr/>
        </p:nvSpPr>
        <p:spPr>
          <a:xfrm>
            <a:off x="6095999" y="5330952"/>
            <a:ext cx="7040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>
                <a:solidFill>
                  <a:schemeClr val="bg2">
                    <a:lumMod val="25000"/>
                  </a:schemeClr>
                </a:solidFill>
              </a:rPr>
              <a:t>epochs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BD906D-21FC-51FE-51F3-623977E5133E}"/>
              </a:ext>
            </a:extLst>
          </p:cNvPr>
          <p:cNvSpPr txBox="1"/>
          <p:nvPr/>
        </p:nvSpPr>
        <p:spPr>
          <a:xfrm>
            <a:off x="2389086" y="5861304"/>
            <a:ext cx="81178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 Visual Guide to Learning Rate Schedulers in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PyTorch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| by Leonie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Monigatti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| Towards Data Science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09077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6108E-7137-7EBA-75DC-E5063FC05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6000" dirty="0">
                <a:solidFill>
                  <a:schemeClr val="bg1"/>
                </a:solidFill>
                <a:latin typeface="Haettenschweiler" panose="020B0706040902060204" pitchFamily="34" charset="0"/>
              </a:rPr>
              <a:t>Which</a:t>
            </a:r>
            <a:r>
              <a:rPr lang="en-IN" dirty="0"/>
              <a:t> </a:t>
            </a:r>
            <a:r>
              <a:rPr lang="en-IN" sz="6000" dirty="0">
                <a:solidFill>
                  <a:srgbClr val="F6B17A"/>
                </a:solidFill>
                <a:latin typeface="Haettenschweiler" panose="020B0706040902060204" pitchFamily="34" charset="0"/>
              </a:rPr>
              <a:t>Optimizer</a:t>
            </a:r>
            <a:r>
              <a:rPr lang="en-IN" dirty="0"/>
              <a:t> </a:t>
            </a:r>
            <a:r>
              <a:rPr lang="en-IN" sz="6000" dirty="0">
                <a:solidFill>
                  <a:schemeClr val="bg1"/>
                </a:solidFill>
                <a:latin typeface="Haettenschweiler" panose="020B0706040902060204" pitchFamily="34" charset="0"/>
              </a:rPr>
              <a:t>to choose?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5C7CC-2642-A7FA-822E-0522DEF08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IN" sz="18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SGD with momentum for vision with small batch size (&lt;512).</a:t>
            </a:r>
          </a:p>
          <a:p>
            <a:pPr marL="0" indent="0">
              <a:buNone/>
            </a:pPr>
            <a:endParaRPr lang="en-IN" sz="18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indent="0">
              <a:buNone/>
            </a:pPr>
            <a:r>
              <a:rPr lang="en-IN" sz="18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AdamW</a:t>
            </a:r>
            <a:r>
              <a:rPr lang="en-IN" sz="18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for large language models.</a:t>
            </a:r>
          </a:p>
          <a:p>
            <a:pPr marL="0" indent="0">
              <a:buNone/>
            </a:pPr>
            <a:endParaRPr lang="en-IN" sz="18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indent="0">
              <a:buNone/>
            </a:pPr>
            <a:r>
              <a:rPr lang="en-IN" sz="18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LAMB for large batch size and any domain.</a:t>
            </a:r>
          </a:p>
        </p:txBody>
      </p:sp>
    </p:spTree>
    <p:extLst>
      <p:ext uri="{BB962C8B-B14F-4D97-AF65-F5344CB8AC3E}">
        <p14:creationId xmlns:p14="http://schemas.microsoft.com/office/powerpoint/2010/main" val="1763171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7CDE8E-6B7C-CE48-25A7-5D3D64A87D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4739EA2-86C9-E51B-A14B-C9F336F1C5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4330700"/>
            <a:ext cx="4419600" cy="2162175"/>
          </a:xfrm>
          <a:prstGeom prst="rect">
            <a:avLst/>
          </a:prstGeom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4764E0-9095-9BFD-2BA2-0E1444E5D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6371" y="2347912"/>
            <a:ext cx="4421430" cy="3220784"/>
          </a:xfrm>
          <a:prstGeom prst="rect">
            <a:avLst/>
          </a:prstGeom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D89AF4-3FC9-25E3-80E5-0565E5E349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35581" y="824388"/>
            <a:ext cx="4418219" cy="3047048"/>
          </a:xfrm>
          <a:prstGeom prst="rect">
            <a:avLst/>
          </a:prstGeom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904E75-C203-C748-6CA8-497CA6882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6000" dirty="0">
                <a:solidFill>
                  <a:srgbClr val="F6B17A"/>
                </a:solidFill>
                <a:latin typeface="Haettenschweiler" panose="020B0706040902060204" pitchFamily="34" charset="0"/>
              </a:rPr>
              <a:t>OOP</a:t>
            </a:r>
            <a:r>
              <a:rPr lang="en-IN" sz="6000" dirty="0">
                <a:solidFill>
                  <a:schemeClr val="bg1"/>
                </a:solidFill>
                <a:latin typeface="Haettenschweiler" panose="020B0706040902060204" pitchFamily="34" charset="0"/>
              </a:rPr>
              <a:t> is the way</a:t>
            </a:r>
            <a:endParaRPr lang="en-IN" sz="4000" dirty="0">
              <a:solidFill>
                <a:schemeClr val="bg1"/>
              </a:solidFill>
              <a:latin typeface="Haettenschweiler" panose="020B0706040902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695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51C4E5-B22E-733B-2E86-AAAFFBC44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D3450DA-6E71-5B9F-5C63-5064D8A7950B}"/>
              </a:ext>
            </a:extLst>
          </p:cNvPr>
          <p:cNvSpPr txBox="1">
            <a:spLocks/>
          </p:cNvSpPr>
          <p:nvPr/>
        </p:nvSpPr>
        <p:spPr>
          <a:xfrm>
            <a:off x="1524000" y="2235200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75000"/>
              </a:lnSpc>
            </a:pPr>
            <a:r>
              <a:rPr lang="en-IN" sz="8000" dirty="0">
                <a:solidFill>
                  <a:schemeClr val="bg1"/>
                </a:solidFill>
                <a:latin typeface="Haettenschweiler" panose="020B070604090206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Data</a:t>
            </a:r>
            <a:r>
              <a:rPr lang="en-IN" sz="8000" dirty="0">
                <a:solidFill>
                  <a:srgbClr val="F6B17A"/>
                </a:solidFill>
                <a:latin typeface="Haettenschweiler" panose="020B0706040902060204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 Augmentation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DD58D31B-C838-1E1D-7F30-37C7F4AA7B42}"/>
              </a:ext>
            </a:extLst>
          </p:cNvPr>
          <p:cNvSpPr txBox="1">
            <a:spLocks/>
          </p:cNvSpPr>
          <p:nvPr/>
        </p:nvSpPr>
        <p:spPr>
          <a:xfrm>
            <a:off x="1524000" y="4005231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>
                <a:solidFill>
                  <a:schemeClr val="bg2"/>
                </a:solidFill>
                <a:latin typeface="helvetica" panose="020B0604020202020204" pitchFamily="34" charset="0"/>
              </a:rPr>
              <a:t>A good Data Augmentation Policy often produces large improvements in generalization</a:t>
            </a:r>
            <a:endParaRPr lang="en-IN" sz="2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9504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AF033-7879-3409-5482-4F2B676EE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6000" dirty="0" err="1">
                <a:solidFill>
                  <a:srgbClr val="F6B17A"/>
                </a:solidFill>
                <a:latin typeface="Haettenschweiler" panose="020B0706040902060204" pitchFamily="34" charset="0"/>
              </a:rPr>
              <a:t>TrivialAugmentWide</a:t>
            </a:r>
            <a:endParaRPr lang="en-IN" sz="6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EEA807-11AE-A6E0-D597-F615F4558E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309" y="3710516"/>
            <a:ext cx="4727346" cy="2119155"/>
          </a:xfrm>
          <a:prstGeom prst="rect">
            <a:avLst/>
          </a:prstGeom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46311DF-373F-A01A-1193-441ABC70DE7F}"/>
              </a:ext>
            </a:extLst>
          </p:cNvPr>
          <p:cNvSpPr txBox="1"/>
          <p:nvPr/>
        </p:nvSpPr>
        <p:spPr>
          <a:xfrm>
            <a:off x="838201" y="6262042"/>
            <a:ext cx="10515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Müller, Samuel G., and Frank 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Hutter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. "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Trivialaugment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: Tuning-free yet state-of-the-art data augmentation." In Proceedings of the IEEE/CVF international conference on computer vision, pp. 774-782. 2021.</a:t>
            </a:r>
            <a:endParaRPr lang="en-IN" sz="1200" dirty="0">
              <a:solidFill>
                <a:schemeClr val="bg2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09608C-5A88-58A7-225A-98A244187E29}"/>
              </a:ext>
            </a:extLst>
          </p:cNvPr>
          <p:cNvSpPr txBox="1"/>
          <p:nvPr/>
        </p:nvSpPr>
        <p:spPr>
          <a:xfrm>
            <a:off x="836309" y="2077817"/>
            <a:ext cx="105155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Successor to the </a:t>
            </a:r>
            <a:r>
              <a:rPr lang="en-US" b="0" i="0" dirty="0" err="1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RandAugment</a:t>
            </a:r>
            <a:r>
              <a:rPr lang="en-US" b="0" i="0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 method.</a:t>
            </a:r>
          </a:p>
          <a:p>
            <a:endParaRPr lang="en-US" dirty="0">
              <a:solidFill>
                <a:schemeClr val="bg2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Q. Why?</a:t>
            </a:r>
          </a:p>
          <a:p>
            <a:r>
              <a:rPr lang="en-US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A. Perturbing images introduces regularization.</a:t>
            </a:r>
            <a:endParaRPr lang="en-IN" dirty="0">
              <a:solidFill>
                <a:schemeClr val="bg2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C2624BF-C969-B50F-8BC7-0EAC958FC8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63728" y="3710516"/>
            <a:ext cx="5188180" cy="2113288"/>
          </a:xfrm>
          <a:prstGeom prst="rect">
            <a:avLst/>
          </a:prstGeom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87424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E92A76A-CFFE-3CE0-AC6F-A1E19EAA6F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50" t="15556" r="28750" b="21944"/>
          <a:stretch/>
        </p:blipFill>
        <p:spPr>
          <a:xfrm>
            <a:off x="3107436" y="956842"/>
            <a:ext cx="5977128" cy="49443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36F01F-788E-D15C-E1C4-B2A32C88BDB6}"/>
              </a:ext>
            </a:extLst>
          </p:cNvPr>
          <p:cNvSpPr txBox="1"/>
          <p:nvPr/>
        </p:nvSpPr>
        <p:spPr>
          <a:xfrm>
            <a:off x="2374868" y="6015457"/>
            <a:ext cx="74422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Source: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Screen_Shot_2020-06-06_at_1.39.41_PM.png (1188×626) (paperswithcode.com)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0314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BDF3DE-9295-1F13-2987-E00FC1B0CB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CD4FC-279D-9328-C3CC-BB3EB305D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6000" dirty="0" err="1">
                <a:solidFill>
                  <a:srgbClr val="F6B17A"/>
                </a:solidFill>
                <a:latin typeface="Haettenschweiler" panose="020B0706040902060204" pitchFamily="34" charset="0"/>
              </a:rPr>
              <a:t>MixUp</a:t>
            </a:r>
            <a:endParaRPr lang="en-IN" sz="6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BCFF11-A9D5-9A49-CAF5-5CCD827EBEC6}"/>
              </a:ext>
            </a:extLst>
          </p:cNvPr>
          <p:cNvSpPr txBox="1"/>
          <p:nvPr/>
        </p:nvSpPr>
        <p:spPr>
          <a:xfrm>
            <a:off x="838201" y="6262042"/>
            <a:ext cx="10515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Zhang, 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Hongyi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Moustapha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 Cisse, Yann N. Dauphin, and David Lopez-Paz. "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mixup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: Beyond empirical risk minimization." 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arXiv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 preprint arXiv:1710.09412 (2017).</a:t>
            </a:r>
            <a:endParaRPr lang="en-IN" sz="1200" dirty="0">
              <a:solidFill>
                <a:schemeClr val="bg2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37DABF-7F68-E277-B7AC-F34CD03643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01315" y="3644097"/>
            <a:ext cx="4189369" cy="2383607"/>
          </a:xfrm>
          <a:prstGeom prst="rect">
            <a:avLst/>
          </a:prstGeom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4382160-03AF-CDDB-91BE-E6BF64856659}"/>
                  </a:ext>
                </a:extLst>
              </p:cNvPr>
              <p:cNvSpPr txBox="1"/>
              <p:nvPr/>
            </p:nvSpPr>
            <p:spPr>
              <a:xfrm>
                <a:off x="836309" y="1887805"/>
                <a:ext cx="10515599" cy="15219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bg2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Q. Why?</a:t>
                </a:r>
              </a:p>
              <a:p>
                <a:pPr marL="342900" indent="-342900">
                  <a:buAutoNum type="alphaUcPeriod"/>
                </a:pPr>
                <a:r>
                  <a:rPr lang="en-US" dirty="0">
                    <a:solidFill>
                      <a:schemeClr val="bg2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Introducing diversity in both input and labels leads to strong regularization.</a:t>
                </a:r>
              </a:p>
              <a:p>
                <a:endParaRPr lang="en-US" dirty="0">
                  <a:solidFill>
                    <a:schemeClr val="bg2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IN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IN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sSub>
                        <m:sSubPr>
                          <m:ctrlP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IN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i="1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IN" i="1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</m:d>
                      <m:sSub>
                        <m:sSubPr>
                          <m:ctrlP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IN" dirty="0">
                  <a:solidFill>
                    <a:schemeClr val="bg2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IN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IN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sSub>
                        <m:sSubPr>
                          <m:ctrlP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IN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i="1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IN" i="1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</m:d>
                      <m:sSub>
                        <m:sSubPr>
                          <m:ctrlP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IN" dirty="0">
                  <a:solidFill>
                    <a:schemeClr val="bg2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4382160-03AF-CDDB-91BE-E6BF648566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309" y="1887805"/>
                <a:ext cx="10515599" cy="1521955"/>
              </a:xfrm>
              <a:prstGeom prst="rect">
                <a:avLst/>
              </a:prstGeom>
              <a:blipFill>
                <a:blip r:embed="rId3"/>
                <a:stretch>
                  <a:fillRect l="-464" t="-2410" b="-120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69269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20C442-71A9-BE7E-9BFD-8B6E5B6276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739E13F-947F-D868-A8A8-2A243CED8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06734" y="971469"/>
            <a:ext cx="7578532" cy="49150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561B59-63D8-AB1B-D824-3EB24CCDA7E3}"/>
              </a:ext>
            </a:extLst>
          </p:cNvPr>
          <p:cNvSpPr txBox="1"/>
          <p:nvPr/>
        </p:nvSpPr>
        <p:spPr>
          <a:xfrm>
            <a:off x="838200" y="5886531"/>
            <a:ext cx="10515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Source: </a:t>
            </a:r>
            <a:r>
              <a: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Cutout, </a:t>
            </a:r>
            <a:r>
              <a:rPr lang="en-IN" sz="1400" dirty="0" err="1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Mixup</a:t>
            </a:r>
            <a:r>
              <a: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and </a:t>
            </a:r>
            <a:r>
              <a:rPr lang="en-IN" sz="1400" dirty="0" err="1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Cutmix</a:t>
            </a:r>
            <a:r>
              <a: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 Implementing Modern Image Augmentations in </a:t>
            </a:r>
            <a:r>
              <a:rPr lang="en-IN" sz="1400" dirty="0" err="1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PyTorch</a:t>
            </a:r>
            <a:r>
              <a: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| by Leonie </a:t>
            </a:r>
            <a:r>
              <a:rPr lang="en-IN" sz="1400" dirty="0" err="1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Monigatti</a:t>
            </a:r>
            <a:r>
              <a:rPr lang="en-IN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| Towards Data Science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FB6E1F1-FDC1-F54E-75D4-B0967CB590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76" t="36000" r="53349" b="5734"/>
          <a:stretch/>
        </p:blipFill>
        <p:spPr>
          <a:xfrm>
            <a:off x="3622548" y="1431036"/>
            <a:ext cx="4946904" cy="399592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B6CACB-484E-5013-6BFA-0393EB400E5F}"/>
              </a:ext>
            </a:extLst>
          </p:cNvPr>
          <p:cNvSpPr txBox="1"/>
          <p:nvPr/>
        </p:nvSpPr>
        <p:spPr>
          <a:xfrm>
            <a:off x="2423160" y="5426964"/>
            <a:ext cx="7345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Source: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Cutmix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: Regularization strategy to train strong classifiers with localizable features.</a:t>
            </a:r>
            <a:endParaRPr lang="en-IN" sz="1400" dirty="0">
              <a:solidFill>
                <a:schemeClr val="tx1">
                  <a:lumMod val="65000"/>
                  <a:lumOff val="35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7156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4AD816-1D1C-2D91-83D0-1CC8283552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5C65FF-CD6B-F071-AF8F-ADEB2432D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99423" y="3769790"/>
            <a:ext cx="4189369" cy="2383607"/>
          </a:xfrm>
          <a:prstGeom prst="rect">
            <a:avLst/>
          </a:prstGeom>
          <a:effectLst>
            <a:outerShdw blurRad="4318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65720A-B9BD-97D9-CEB9-E71A853E1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6000" dirty="0" err="1">
                <a:solidFill>
                  <a:srgbClr val="F6B17A"/>
                </a:solidFill>
                <a:latin typeface="Haettenschweiler" panose="020B0706040902060204" pitchFamily="34" charset="0"/>
              </a:rPr>
              <a:t>CutMix</a:t>
            </a:r>
            <a:endParaRPr lang="en-IN" sz="6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5CB668-C77D-6E41-D33E-341F619931FA}"/>
              </a:ext>
            </a:extLst>
          </p:cNvPr>
          <p:cNvSpPr txBox="1"/>
          <p:nvPr/>
        </p:nvSpPr>
        <p:spPr>
          <a:xfrm>
            <a:off x="838201" y="6262042"/>
            <a:ext cx="10515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Yun, 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Sangdoo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Dongyoon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 Han, 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Seong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 Joon Oh, 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Sanghyuk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 Chun, 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Junsuk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 Choe, and 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Youngjoon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 Yoo. "</a:t>
            </a:r>
            <a:r>
              <a:rPr lang="en-US" sz="1200" b="0" i="0" dirty="0" err="1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Cutmix</a:t>
            </a:r>
            <a:r>
              <a:rPr lang="en-US" sz="1200" b="0" i="0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: Regularization strategy to train strong classifiers with localizable features." In Proceedings of the IEEE/CVF international conference on computer vision, pp. 6023-6032. 2019.</a:t>
            </a:r>
            <a:endParaRPr lang="en-IN" sz="1200" dirty="0">
              <a:solidFill>
                <a:schemeClr val="bg2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62A288-0101-27D4-D055-4CB8BE1EC261}"/>
              </a:ext>
            </a:extLst>
          </p:cNvPr>
          <p:cNvSpPr txBox="1"/>
          <p:nvPr/>
        </p:nvSpPr>
        <p:spPr>
          <a:xfrm>
            <a:off x="836309" y="1693837"/>
            <a:ext cx="105155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Successor to </a:t>
            </a:r>
            <a:r>
              <a:rPr lang="en-US" b="0" i="0" dirty="0" err="1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CutOut</a:t>
            </a:r>
            <a:r>
              <a:rPr lang="en-US" b="0" i="0" dirty="0">
                <a:solidFill>
                  <a:schemeClr val="bg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endParaRPr lang="en-US" dirty="0">
              <a:solidFill>
                <a:schemeClr val="bg2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Q. Why?</a:t>
            </a:r>
          </a:p>
          <a:p>
            <a:pPr marL="342900" indent="-342900">
              <a:buAutoNum type="alphaUcPeriod"/>
            </a:pPr>
            <a:r>
              <a:rPr lang="en-US" dirty="0">
                <a:solidFill>
                  <a:schemeClr val="bg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Introducing diversity in both input and labels leads to strong regularization.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ED0093B-53CE-D4CA-7828-5D22A3205706}"/>
                  </a:ext>
                </a:extLst>
              </p:cNvPr>
              <p:cNvSpPr txBox="1"/>
              <p:nvPr/>
            </p:nvSpPr>
            <p:spPr>
              <a:xfrm>
                <a:off x="4725431" y="2890647"/>
                <a:ext cx="2737352" cy="9679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IN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IN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en-IN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⨀</m:t>
                      </m:r>
                      <m:sSub>
                        <m:sSubPr>
                          <m:ctrlP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IN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i="1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</m:d>
                      <m:r>
                        <a:rPr lang="en-IN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⨀</m:t>
                      </m:r>
                      <m:sSub>
                        <m:sSubPr>
                          <m:ctrlP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IN" dirty="0">
                  <a:solidFill>
                    <a:schemeClr val="bg2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IN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IN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N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sSub>
                        <m:sSubPr>
                          <m:ctrlP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IN" b="0" i="1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i="1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IN" i="1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</m:e>
                      </m:d>
                      <m:sSub>
                        <m:sSubPr>
                          <m:ctrlP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IN" b="0" i="1" smtClean="0">
                              <a:solidFill>
                                <a:schemeClr val="bg2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IN" dirty="0">
                  <a:solidFill>
                    <a:schemeClr val="bg2"/>
                  </a:solidFill>
                </a:endParaRPr>
              </a:p>
              <a:p>
                <a:endParaRPr lang="en-IN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ED0093B-53CE-D4CA-7828-5D22A32057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5431" y="2890647"/>
                <a:ext cx="2737352" cy="967957"/>
              </a:xfrm>
              <a:prstGeom prst="rect">
                <a:avLst/>
              </a:prstGeom>
              <a:blipFill>
                <a:blip r:embed="rId3"/>
                <a:stretch>
                  <a:fillRect t="-188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11153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13636</TotalTime>
  <Words>929</Words>
  <Application>Microsoft Office PowerPoint</Application>
  <PresentationFormat>Widescreen</PresentationFormat>
  <Paragraphs>87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Haettenschweiler</vt:lpstr>
      <vt:lpstr>helvetica</vt:lpstr>
      <vt:lpstr>Office Theme</vt:lpstr>
      <vt:lpstr>Spend less time TUNING and more time CHILLING</vt:lpstr>
      <vt:lpstr>PowerPoint Presentation</vt:lpstr>
      <vt:lpstr>OOP is the way</vt:lpstr>
      <vt:lpstr>PowerPoint Presentation</vt:lpstr>
      <vt:lpstr>TrivialAugmentWide</vt:lpstr>
      <vt:lpstr>PowerPoint Presentation</vt:lpstr>
      <vt:lpstr>MixUp</vt:lpstr>
      <vt:lpstr>PowerPoint Presentation</vt:lpstr>
      <vt:lpstr>CutMix</vt:lpstr>
      <vt:lpstr>PowerPoint Presentation</vt:lpstr>
      <vt:lpstr>PowerPoint Presentation</vt:lpstr>
      <vt:lpstr>Learning Rate and Batch Size</vt:lpstr>
      <vt:lpstr>Weight Decay: The Correct Way</vt:lpstr>
      <vt:lpstr>PowerPoint Presentation</vt:lpstr>
      <vt:lpstr>PowerPoint Presentation</vt:lpstr>
      <vt:lpstr>BatchNorm and Learning Rate</vt:lpstr>
      <vt:lpstr>PowerPoint Presentation</vt:lpstr>
      <vt:lpstr>Schedulers make your training go vroom!!</vt:lpstr>
      <vt:lpstr>PowerPoint Presentation</vt:lpstr>
      <vt:lpstr>PowerPoint Presentation</vt:lpstr>
      <vt:lpstr>Which Optimizer to choose?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Spend less time TUNING  and more time CHILLING</dc:title>
  <dc:creator>Atif Hassan</dc:creator>
  <cp:lastModifiedBy>Atif Hassan</cp:lastModifiedBy>
  <cp:revision>126</cp:revision>
  <dcterms:created xsi:type="dcterms:W3CDTF">2024-05-27T13:12:06Z</dcterms:created>
  <dcterms:modified xsi:type="dcterms:W3CDTF">2024-06-07T08:40:48Z</dcterms:modified>
</cp:coreProperties>
</file>

<file path=docProps/thumbnail.jpeg>
</file>